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60" r:id="rId6"/>
    <p:sldId id="259" r:id="rId7"/>
    <p:sldId id="263" r:id="rId8"/>
    <p:sldId id="261"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CDBBAFD-8440-4AA1-9AA1-10034E4316AD}" type="datetimeFigureOut">
              <a:rPr lang="is-IS" smtClean="0"/>
              <a:t>26.9.2022</a:t>
            </a:fld>
            <a:endParaRPr lang="is-IS"/>
          </a:p>
        </p:txBody>
      </p:sp>
      <p:sp>
        <p:nvSpPr>
          <p:cNvPr id="5" name="Footer Placeholder 4"/>
          <p:cNvSpPr>
            <a:spLocks noGrp="1"/>
          </p:cNvSpPr>
          <p:nvPr>
            <p:ph type="ftr" sz="quarter" idx="11"/>
          </p:nvPr>
        </p:nvSpPr>
        <p:spPr>
          <a:xfrm>
            <a:off x="2416500" y="329307"/>
            <a:ext cx="4973915" cy="309201"/>
          </a:xfrm>
        </p:spPr>
        <p:txBody>
          <a:bodyPr/>
          <a:lstStyle/>
          <a:p>
            <a:endParaRPr lang="is-IS"/>
          </a:p>
        </p:txBody>
      </p:sp>
      <p:sp>
        <p:nvSpPr>
          <p:cNvPr id="6" name="Slide Number Placeholder 5"/>
          <p:cNvSpPr>
            <a:spLocks noGrp="1"/>
          </p:cNvSpPr>
          <p:nvPr>
            <p:ph type="sldNum" sz="quarter" idx="12"/>
          </p:nvPr>
        </p:nvSpPr>
        <p:spPr>
          <a:xfrm>
            <a:off x="1437664" y="798973"/>
            <a:ext cx="811019" cy="503578"/>
          </a:xfrm>
        </p:spPr>
        <p:txBody>
          <a:bodyPr/>
          <a:lstStyle/>
          <a:p>
            <a:fld id="{E9246041-641B-4FC5-9C20-9AD58C8373A5}" type="slidenum">
              <a:rPr lang="is-IS" smtClean="0"/>
              <a:t>‹#›</a:t>
            </a:fld>
            <a:endParaRPr lang="is-I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1562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DBBAFD-8440-4AA1-9AA1-10034E4316AD}" type="datetimeFigureOut">
              <a:rPr lang="is-IS" smtClean="0"/>
              <a:t>26.9.2022</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E9246041-641B-4FC5-9C20-9AD58C8373A5}" type="slidenum">
              <a:rPr lang="is-IS" smtClean="0"/>
              <a:t>‹#›</a:t>
            </a:fld>
            <a:endParaRPr lang="is-I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64928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DBBAFD-8440-4AA1-9AA1-10034E4316AD}" type="datetimeFigureOut">
              <a:rPr lang="is-IS" smtClean="0"/>
              <a:t>26.9.2022</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E9246041-641B-4FC5-9C20-9AD58C8373A5}" type="slidenum">
              <a:rPr lang="is-IS" smtClean="0"/>
              <a:t>‹#›</a:t>
            </a:fld>
            <a:endParaRPr lang="is-I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08490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DBBAFD-8440-4AA1-9AA1-10034E4316AD}" type="datetimeFigureOut">
              <a:rPr lang="is-IS" smtClean="0"/>
              <a:t>26.9.2022</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E9246041-641B-4FC5-9C20-9AD58C8373A5}" type="slidenum">
              <a:rPr lang="is-IS" smtClean="0"/>
              <a:t>‹#›</a:t>
            </a:fld>
            <a:endParaRPr lang="is-I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01326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CDBBAFD-8440-4AA1-9AA1-10034E4316AD}" type="datetimeFigureOut">
              <a:rPr lang="is-IS" smtClean="0"/>
              <a:t>26.9.2022</a:t>
            </a:fld>
            <a:endParaRPr lang="is-IS"/>
          </a:p>
        </p:txBody>
      </p:sp>
      <p:sp>
        <p:nvSpPr>
          <p:cNvPr id="5" name="Footer Placeholder 4"/>
          <p:cNvSpPr>
            <a:spLocks noGrp="1"/>
          </p:cNvSpPr>
          <p:nvPr>
            <p:ph type="ftr" sz="quarter" idx="11"/>
          </p:nvPr>
        </p:nvSpPr>
        <p:spPr/>
        <p:txBody>
          <a:bodyPr/>
          <a:lstStyle/>
          <a:p>
            <a:endParaRPr lang="is-IS"/>
          </a:p>
        </p:txBody>
      </p:sp>
      <p:sp>
        <p:nvSpPr>
          <p:cNvPr id="6" name="Slide Number Placeholder 5"/>
          <p:cNvSpPr>
            <a:spLocks noGrp="1"/>
          </p:cNvSpPr>
          <p:nvPr>
            <p:ph type="sldNum" sz="quarter" idx="12"/>
          </p:nvPr>
        </p:nvSpPr>
        <p:spPr/>
        <p:txBody>
          <a:bodyPr/>
          <a:lstStyle/>
          <a:p>
            <a:fld id="{E9246041-641B-4FC5-9C20-9AD58C8373A5}" type="slidenum">
              <a:rPr lang="is-IS" smtClean="0"/>
              <a:t>‹#›</a:t>
            </a:fld>
            <a:endParaRPr lang="is-I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60174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DBBAFD-8440-4AA1-9AA1-10034E4316AD}" type="datetimeFigureOut">
              <a:rPr lang="is-IS" smtClean="0"/>
              <a:t>26.9.2022</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E9246041-641B-4FC5-9C20-9AD58C8373A5}" type="slidenum">
              <a:rPr lang="is-IS" smtClean="0"/>
              <a:t>‹#›</a:t>
            </a:fld>
            <a:endParaRPr lang="is-I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39597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DBBAFD-8440-4AA1-9AA1-10034E4316AD}" type="datetimeFigureOut">
              <a:rPr lang="is-IS" smtClean="0"/>
              <a:t>26.9.2022</a:t>
            </a:fld>
            <a:endParaRPr lang="is-IS"/>
          </a:p>
        </p:txBody>
      </p:sp>
      <p:sp>
        <p:nvSpPr>
          <p:cNvPr id="8" name="Footer Placeholder 7"/>
          <p:cNvSpPr>
            <a:spLocks noGrp="1"/>
          </p:cNvSpPr>
          <p:nvPr>
            <p:ph type="ftr" sz="quarter" idx="11"/>
          </p:nvPr>
        </p:nvSpPr>
        <p:spPr/>
        <p:txBody>
          <a:bodyPr/>
          <a:lstStyle/>
          <a:p>
            <a:endParaRPr lang="is-IS"/>
          </a:p>
        </p:txBody>
      </p:sp>
      <p:sp>
        <p:nvSpPr>
          <p:cNvPr id="9" name="Slide Number Placeholder 8"/>
          <p:cNvSpPr>
            <a:spLocks noGrp="1"/>
          </p:cNvSpPr>
          <p:nvPr>
            <p:ph type="sldNum" sz="quarter" idx="12"/>
          </p:nvPr>
        </p:nvSpPr>
        <p:spPr/>
        <p:txBody>
          <a:bodyPr/>
          <a:lstStyle/>
          <a:p>
            <a:fld id="{E9246041-641B-4FC5-9C20-9AD58C8373A5}" type="slidenum">
              <a:rPr lang="is-IS" smtClean="0"/>
              <a:t>‹#›</a:t>
            </a:fld>
            <a:endParaRPr lang="is-I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59312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DBBAFD-8440-4AA1-9AA1-10034E4316AD}" type="datetimeFigureOut">
              <a:rPr lang="is-IS" smtClean="0"/>
              <a:t>26.9.2022</a:t>
            </a:fld>
            <a:endParaRPr lang="is-IS"/>
          </a:p>
        </p:txBody>
      </p:sp>
      <p:sp>
        <p:nvSpPr>
          <p:cNvPr id="4" name="Footer Placeholder 3"/>
          <p:cNvSpPr>
            <a:spLocks noGrp="1"/>
          </p:cNvSpPr>
          <p:nvPr>
            <p:ph type="ftr" sz="quarter" idx="11"/>
          </p:nvPr>
        </p:nvSpPr>
        <p:spPr/>
        <p:txBody>
          <a:bodyPr/>
          <a:lstStyle/>
          <a:p>
            <a:endParaRPr lang="is-IS"/>
          </a:p>
        </p:txBody>
      </p:sp>
      <p:sp>
        <p:nvSpPr>
          <p:cNvPr id="5" name="Slide Number Placeholder 4"/>
          <p:cNvSpPr>
            <a:spLocks noGrp="1"/>
          </p:cNvSpPr>
          <p:nvPr>
            <p:ph type="sldNum" sz="quarter" idx="12"/>
          </p:nvPr>
        </p:nvSpPr>
        <p:spPr/>
        <p:txBody>
          <a:bodyPr/>
          <a:lstStyle/>
          <a:p>
            <a:fld id="{E9246041-641B-4FC5-9C20-9AD58C8373A5}" type="slidenum">
              <a:rPr lang="is-IS" smtClean="0"/>
              <a:t>‹#›</a:t>
            </a:fld>
            <a:endParaRPr lang="is-I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52798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DBBAFD-8440-4AA1-9AA1-10034E4316AD}" type="datetimeFigureOut">
              <a:rPr lang="is-IS" smtClean="0"/>
              <a:t>26.9.2022</a:t>
            </a:fld>
            <a:endParaRPr lang="is-IS"/>
          </a:p>
        </p:txBody>
      </p:sp>
      <p:sp>
        <p:nvSpPr>
          <p:cNvPr id="3" name="Footer Placeholder 2"/>
          <p:cNvSpPr>
            <a:spLocks noGrp="1"/>
          </p:cNvSpPr>
          <p:nvPr>
            <p:ph type="ftr" sz="quarter" idx="11"/>
          </p:nvPr>
        </p:nvSpPr>
        <p:spPr/>
        <p:txBody>
          <a:bodyPr/>
          <a:lstStyle/>
          <a:p>
            <a:endParaRPr lang="is-IS"/>
          </a:p>
        </p:txBody>
      </p:sp>
      <p:sp>
        <p:nvSpPr>
          <p:cNvPr id="4" name="Slide Number Placeholder 3"/>
          <p:cNvSpPr>
            <a:spLocks noGrp="1"/>
          </p:cNvSpPr>
          <p:nvPr>
            <p:ph type="sldNum" sz="quarter" idx="12"/>
          </p:nvPr>
        </p:nvSpPr>
        <p:spPr/>
        <p:txBody>
          <a:bodyPr/>
          <a:lstStyle/>
          <a:p>
            <a:fld id="{E9246041-641B-4FC5-9C20-9AD58C8373A5}" type="slidenum">
              <a:rPr lang="is-IS" smtClean="0"/>
              <a:t>‹#›</a:t>
            </a:fld>
            <a:endParaRPr lang="is-IS"/>
          </a:p>
        </p:txBody>
      </p:sp>
    </p:spTree>
    <p:extLst>
      <p:ext uri="{BB962C8B-B14F-4D97-AF65-F5344CB8AC3E}">
        <p14:creationId xmlns:p14="http://schemas.microsoft.com/office/powerpoint/2010/main" val="3512249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DBBAFD-8440-4AA1-9AA1-10034E4316AD}" type="datetimeFigureOut">
              <a:rPr lang="is-IS" smtClean="0"/>
              <a:t>26.9.2022</a:t>
            </a:fld>
            <a:endParaRPr lang="is-IS"/>
          </a:p>
        </p:txBody>
      </p:sp>
      <p:sp>
        <p:nvSpPr>
          <p:cNvPr id="6" name="Footer Placeholder 5"/>
          <p:cNvSpPr>
            <a:spLocks noGrp="1"/>
          </p:cNvSpPr>
          <p:nvPr>
            <p:ph type="ftr" sz="quarter" idx="11"/>
          </p:nvPr>
        </p:nvSpPr>
        <p:spPr/>
        <p:txBody>
          <a:bodyPr/>
          <a:lstStyle/>
          <a:p>
            <a:endParaRPr lang="is-IS"/>
          </a:p>
        </p:txBody>
      </p:sp>
      <p:sp>
        <p:nvSpPr>
          <p:cNvPr id="7" name="Slide Number Placeholder 6"/>
          <p:cNvSpPr>
            <a:spLocks noGrp="1"/>
          </p:cNvSpPr>
          <p:nvPr>
            <p:ph type="sldNum" sz="quarter" idx="12"/>
          </p:nvPr>
        </p:nvSpPr>
        <p:spPr/>
        <p:txBody>
          <a:bodyPr/>
          <a:lstStyle/>
          <a:p>
            <a:fld id="{E9246041-641B-4FC5-9C20-9AD58C8373A5}" type="slidenum">
              <a:rPr lang="is-IS" smtClean="0"/>
              <a:t>‹#›</a:t>
            </a:fld>
            <a:endParaRPr lang="is-I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06837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BCDBBAFD-8440-4AA1-9AA1-10034E4316AD}" type="datetimeFigureOut">
              <a:rPr lang="is-IS" smtClean="0"/>
              <a:t>26.9.2022</a:t>
            </a:fld>
            <a:endParaRPr lang="is-IS"/>
          </a:p>
        </p:txBody>
      </p:sp>
      <p:sp>
        <p:nvSpPr>
          <p:cNvPr id="6" name="Footer Placeholder 5"/>
          <p:cNvSpPr>
            <a:spLocks noGrp="1"/>
          </p:cNvSpPr>
          <p:nvPr>
            <p:ph type="ftr" sz="quarter" idx="11"/>
          </p:nvPr>
        </p:nvSpPr>
        <p:spPr>
          <a:xfrm>
            <a:off x="1447382" y="318640"/>
            <a:ext cx="5541004" cy="320931"/>
          </a:xfrm>
        </p:spPr>
        <p:txBody>
          <a:bodyPr/>
          <a:lstStyle/>
          <a:p>
            <a:endParaRPr lang="is-IS"/>
          </a:p>
        </p:txBody>
      </p:sp>
      <p:sp>
        <p:nvSpPr>
          <p:cNvPr id="7" name="Slide Number Placeholder 6"/>
          <p:cNvSpPr>
            <a:spLocks noGrp="1"/>
          </p:cNvSpPr>
          <p:nvPr>
            <p:ph type="sldNum" sz="quarter" idx="12"/>
          </p:nvPr>
        </p:nvSpPr>
        <p:spPr/>
        <p:txBody>
          <a:bodyPr/>
          <a:lstStyle/>
          <a:p>
            <a:fld id="{E9246041-641B-4FC5-9C20-9AD58C8373A5}" type="slidenum">
              <a:rPr lang="is-IS" smtClean="0"/>
              <a:t>‹#›</a:t>
            </a:fld>
            <a:endParaRPr lang="is-I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50074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BCDBBAFD-8440-4AA1-9AA1-10034E4316AD}" type="datetimeFigureOut">
              <a:rPr lang="is-IS" smtClean="0"/>
              <a:t>26.9.2022</a:t>
            </a:fld>
            <a:endParaRPr lang="is-I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is-I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9246041-641B-4FC5-9C20-9AD58C8373A5}" type="slidenum">
              <a:rPr lang="is-IS" smtClean="0"/>
              <a:t>‹#›</a:t>
            </a:fld>
            <a:endParaRPr lang="is-I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40181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althingi.is/lagas/135b/2008091.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althingi.is/lagas/135b/2008090.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audarskoli.is/uploads/6/4/1/9/6419647/starfs&#225;&#230;tlun_2015_-_2016.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s-IS"/>
              <a:t>Skólaráð </a:t>
            </a:r>
          </a:p>
        </p:txBody>
      </p:sp>
      <p:sp>
        <p:nvSpPr>
          <p:cNvPr id="3" name="Subtitle 2"/>
          <p:cNvSpPr>
            <a:spLocks noGrp="1"/>
          </p:cNvSpPr>
          <p:nvPr>
            <p:ph type="subTitle" idx="1"/>
          </p:nvPr>
        </p:nvSpPr>
        <p:spPr/>
        <p:txBody>
          <a:bodyPr vert="horz" lIns="91440" tIns="91440" rIns="91440" bIns="91440" rtlCol="0" anchor="t">
            <a:normAutofit/>
          </a:bodyPr>
          <a:lstStyle/>
          <a:p>
            <a:r>
              <a:rPr lang="IS-IS"/>
              <a:t>9. </a:t>
            </a:r>
            <a:r>
              <a:rPr lang="IS-IS" dirty="0"/>
              <a:t>nóvember 2016</a:t>
            </a:r>
          </a:p>
          <a:p>
            <a:r>
              <a:rPr lang="IS-IS" dirty="0"/>
              <a:t>Auðarskóli</a:t>
            </a:r>
          </a:p>
        </p:txBody>
      </p:sp>
    </p:spTree>
    <p:extLst>
      <p:ext uri="{BB962C8B-B14F-4D97-AF65-F5344CB8AC3E}">
        <p14:creationId xmlns:p14="http://schemas.microsoft.com/office/powerpoint/2010/main" val="2599016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a:t>Starfsáætlun skólaráðs</a:t>
            </a:r>
          </a:p>
        </p:txBody>
      </p:sp>
      <p:pic>
        <p:nvPicPr>
          <p:cNvPr id="4" name="Content Placeholder 3"/>
          <p:cNvPicPr>
            <a:picLocks noGrp="1" noChangeAspect="1"/>
          </p:cNvPicPr>
          <p:nvPr>
            <p:ph idx="1"/>
          </p:nvPr>
        </p:nvPicPr>
        <p:blipFill rotWithShape="1">
          <a:blip r:embed="rId2"/>
          <a:srcRect l="66207" t="15859" r="17979"/>
          <a:stretch/>
        </p:blipFill>
        <p:spPr>
          <a:xfrm>
            <a:off x="1585090" y="2021747"/>
            <a:ext cx="2584238" cy="3867174"/>
          </a:xfrm>
          <a:prstGeom prst="rect">
            <a:avLst/>
          </a:prstGeom>
        </p:spPr>
      </p:pic>
      <p:sp>
        <p:nvSpPr>
          <p:cNvPr id="5" name="Rectangle 4"/>
          <p:cNvSpPr/>
          <p:nvPr/>
        </p:nvSpPr>
        <p:spPr>
          <a:xfrm>
            <a:off x="5153637" y="3032004"/>
            <a:ext cx="6096000" cy="1477328"/>
          </a:xfrm>
          <a:prstGeom prst="rect">
            <a:avLst/>
          </a:prstGeom>
        </p:spPr>
        <p:txBody>
          <a:bodyPr>
            <a:spAutoFit/>
          </a:bodyPr>
          <a:lstStyle/>
          <a:p>
            <a:r>
              <a:rPr lang="is-IS"/>
              <a:t>Fyrsti fundur.</a:t>
            </a:r>
          </a:p>
          <a:p>
            <a:endParaRPr lang="is-IS"/>
          </a:p>
          <a:p>
            <a:r>
              <a:rPr lang="is-IS"/>
              <a:t>Kynna nýja skólaráðsfulltrúa, fara yfir hlutverk skólaráðs, drög kynnt að skipulagi vetrar, farið yfir starfsáætlun Auðarskóla, sjálfsmat kynnt</a:t>
            </a:r>
          </a:p>
        </p:txBody>
      </p:sp>
    </p:spTree>
    <p:extLst>
      <p:ext uri="{BB962C8B-B14F-4D97-AF65-F5344CB8AC3E}">
        <p14:creationId xmlns:p14="http://schemas.microsoft.com/office/powerpoint/2010/main" val="23368530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a:t>Fulltrúar í skólaráði Auðarskóla 2016-2017 </a:t>
            </a:r>
            <a:br>
              <a:rPr lang="is-IS"/>
            </a:br>
            <a:endParaRPr lang="is-IS"/>
          </a:p>
        </p:txBody>
      </p:sp>
      <p:sp>
        <p:nvSpPr>
          <p:cNvPr id="3" name="Content Placeholder 2"/>
          <p:cNvSpPr>
            <a:spLocks noGrp="1"/>
          </p:cNvSpPr>
          <p:nvPr>
            <p:ph idx="1"/>
          </p:nvPr>
        </p:nvSpPr>
        <p:spPr/>
        <p:txBody>
          <a:bodyPr>
            <a:normAutofit fontScale="85000" lnSpcReduction="20000"/>
          </a:bodyPr>
          <a:lstStyle/>
          <a:p>
            <a:r>
              <a:rPr lang="is-IS"/>
              <a:t>Hlöðver Ingi Gunnarsson skólastjóri </a:t>
            </a:r>
          </a:p>
          <a:p>
            <a:r>
              <a:rPr lang="is-IS"/>
              <a:t>Jónas Már Fjelsted fulltrúi foreldra </a:t>
            </a:r>
          </a:p>
          <a:p>
            <a:r>
              <a:rPr lang="is-IS"/>
              <a:t>Caroline A Baare Schmidt fulltrúi foreldra </a:t>
            </a:r>
          </a:p>
          <a:p>
            <a:r>
              <a:rPr lang="is-IS"/>
              <a:t>Ásdís Kr. Melsted fulltrúi foreldra </a:t>
            </a:r>
          </a:p>
          <a:p>
            <a:r>
              <a:rPr lang="is-IS"/>
              <a:t>Katrín Lilja Ólafsdóttir fulltrúi annars starfsfólks </a:t>
            </a:r>
          </a:p>
          <a:p>
            <a:r>
              <a:rPr lang="is-IS"/>
              <a:t>Kristján Meldal fulltrúi kennara grunnskóla </a:t>
            </a:r>
          </a:p>
          <a:p>
            <a:r>
              <a:rPr lang="is-IS"/>
              <a:t>Bergþóra Hólm Jóhannsdóttir  fulltrúi starfsm. leikskóla </a:t>
            </a:r>
          </a:p>
          <a:p>
            <a:r>
              <a:rPr lang="is-IS"/>
              <a:t>Dagur Þórarinsson  fulltrúi nemenda </a:t>
            </a:r>
          </a:p>
          <a:p>
            <a:r>
              <a:rPr lang="is-IS"/>
              <a:t>Sigríður Ósk Jónsdóttir  fulltrúi nemenda</a:t>
            </a:r>
          </a:p>
          <a:p>
            <a:endParaRPr lang="is-IS"/>
          </a:p>
        </p:txBody>
      </p:sp>
    </p:spTree>
    <p:extLst>
      <p:ext uri="{BB962C8B-B14F-4D97-AF65-F5344CB8AC3E}">
        <p14:creationId xmlns:p14="http://schemas.microsoft.com/office/powerpoint/2010/main" val="4202587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a:t>Lög um skólaráð</a:t>
            </a:r>
          </a:p>
        </p:txBody>
      </p:sp>
      <p:sp>
        <p:nvSpPr>
          <p:cNvPr id="3" name="Content Placeholder 2"/>
          <p:cNvSpPr>
            <a:spLocks noGrp="1"/>
          </p:cNvSpPr>
          <p:nvPr>
            <p:ph idx="1"/>
          </p:nvPr>
        </p:nvSpPr>
        <p:spPr/>
        <p:txBody>
          <a:bodyPr>
            <a:normAutofit fontScale="70000" lnSpcReduction="20000"/>
          </a:bodyPr>
          <a:lstStyle/>
          <a:p>
            <a:r>
              <a:rPr lang="IS-IS">
                <a:hlinkClick r:id="rId2"/>
              </a:rPr>
              <a:t>Http://www.althingi.is/lagas/135b/2008091.html</a:t>
            </a:r>
            <a:endParaRPr lang="IS-IS"/>
          </a:p>
          <a:p>
            <a:r>
              <a:rPr lang="IS-IS" i="1"/>
              <a:t>Skólaráð.</a:t>
            </a:r>
            <a:endParaRPr lang="IS-IS"/>
          </a:p>
          <a:p>
            <a:r>
              <a:rPr lang="IS-IS"/>
              <a:t>Við grunnskóla skal starfa skólaráð sem er samráðsvettvangur skólastjóra og skólasamfélags um skólahald. Skólaráð tekur þátt í stefnumörkun fyrir skólann og mótun sérkenna hans. Skólaráð fjallar um skólanámskrá skólans, árlega starfsáætlun, rekstraráætlun og aðrar áætlanir um skólastarfið. Skólaráð skal fá til umsagnar áætlanir um fyrirhugaðar meiriháttar breytingar á skólahaldi og starfsemi skóla áður en endanleg ákvörðun um þær er tekin. Skólaráð fylgist almennt með öryggi, aðbúnaði og almennri velferð nemenda. Skólanefnd, sbr. 6. gr., getur með samþykki sveitarstjórnar falið skólaráðum einstakra skóla ákveðin verkefni þessu til viðbótar.</a:t>
            </a:r>
          </a:p>
          <a:p>
            <a:r>
              <a:rPr lang="IS-IS"/>
              <a:t>Skólaráð skal skipað níu einstaklingum til tveggja ára í senn, tveimur fulltrúum kennara ásamt einum fulltrúa annars starfsfólks í viðkomandi skóla, tveimur fulltrúum nemenda og tveimur fulltrúum foreldra, auk skólastjóra sem stýrir starfi skólaráðs og ber ábyrgð á stofnun þess. Skólaráð velur að auki einn fulltrúa grenndarsamfélags til að sitja í ráðinu eða viðbótarfulltrúa úr hópi foreldra. Auk þess skal skólastjóri boða til sameiginlegs fundar skólaráðs og stjórnar nemendafélags að lágmarki einu sinni á ári.</a:t>
            </a:r>
          </a:p>
          <a:p>
            <a:r>
              <a:rPr lang="IS-IS"/>
              <a:t>Ráðherra setur reglugerð um starfsemi skólaráða í samráði við samtök sveitarfélaga, kennara og foreldra.</a:t>
            </a:r>
          </a:p>
        </p:txBody>
      </p:sp>
    </p:spTree>
    <p:extLst>
      <p:ext uri="{BB962C8B-B14F-4D97-AF65-F5344CB8AC3E}">
        <p14:creationId xmlns:p14="http://schemas.microsoft.com/office/powerpoint/2010/main" val="812562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i="1"/>
              <a:t>Foreldraráð.</a:t>
            </a:r>
            <a:endParaRPr lang="is-IS"/>
          </a:p>
        </p:txBody>
      </p:sp>
      <p:sp>
        <p:nvSpPr>
          <p:cNvPr id="3" name="Content Placeholder 2"/>
          <p:cNvSpPr>
            <a:spLocks noGrp="1"/>
          </p:cNvSpPr>
          <p:nvPr>
            <p:ph idx="1"/>
          </p:nvPr>
        </p:nvSpPr>
        <p:spPr/>
        <p:txBody>
          <a:bodyPr>
            <a:normAutofit fontScale="77500" lnSpcReduction="20000"/>
          </a:bodyPr>
          <a:lstStyle/>
          <a:p>
            <a:r>
              <a:rPr lang="IS-IS">
                <a:hlinkClick r:id="rId2"/>
              </a:rPr>
              <a:t>http://www.althingi.is/lagas/135b/2008090.html</a:t>
            </a:r>
            <a:endParaRPr lang="IS-IS"/>
          </a:p>
          <a:p>
            <a:r>
              <a:rPr lang="IS-IS"/>
              <a:t>Kjósa skal foreldraráð við leikskóla og skal leikskólastjóri hafa frumkvæði að kosningu í ráðið. Í foreldraráði sitja að lágmarki þrír foreldrar. Skal kosning til foreldraráðs fara fram í september á ári hverju og skal kosið til eins árs í senn. Foreldraráð setur sér starfsreglur. Leikskólastjóra ber að starfa með foreldraráði. Leikskólastjóri getur sótt um undanþágu til sveitarfélags um stofnun foreldraráðs ef gildar ástæður eru fyrir hendi, svo sem vegna fámennis í leikskóla.</a:t>
            </a:r>
          </a:p>
          <a:p>
            <a:r>
              <a:rPr lang="IS-IS"/>
              <a:t>Hlutverk foreldraráðs er að gefa umsagnir til leikskóla og nefndar, sbr. 2. mgr. 4. gr., um skólanámskrá og aðrar áætlanir sem varða starfsemi leikskólans. Þá skal ráðið fylgjast með framkvæmd skólanámskrár og annarra áætlana innan leikskólans og kynningu þeirra fyrir foreldrum. Foreldraráð hefur umsagnarrétt um allar meiriháttar breytingar á leikskólastarfi.</a:t>
            </a:r>
            <a:br>
              <a:rPr lang="is-IS"/>
            </a:br>
            <a:br>
              <a:rPr lang="is-IS"/>
            </a:br>
            <a:endParaRPr lang="is-IS"/>
          </a:p>
        </p:txBody>
      </p:sp>
    </p:spTree>
    <p:extLst>
      <p:ext uri="{BB962C8B-B14F-4D97-AF65-F5344CB8AC3E}">
        <p14:creationId xmlns:p14="http://schemas.microsoft.com/office/powerpoint/2010/main" val="3966009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a:t>Samrekstur leik- og grunnskóla</a:t>
            </a:r>
          </a:p>
        </p:txBody>
      </p:sp>
      <p:sp>
        <p:nvSpPr>
          <p:cNvPr id="3" name="Content Placeholder 2"/>
          <p:cNvSpPr>
            <a:spLocks noGrp="1"/>
          </p:cNvSpPr>
          <p:nvPr>
            <p:ph idx="1"/>
          </p:nvPr>
        </p:nvSpPr>
        <p:spPr/>
        <p:txBody>
          <a:bodyPr/>
          <a:lstStyle/>
          <a:p>
            <a:r>
              <a:rPr lang="is-IS" b="1"/>
              <a:t>45. gr.</a:t>
            </a:r>
            <a:r>
              <a:rPr lang="is-IS"/>
              <a:t> </a:t>
            </a:r>
            <a:r>
              <a:rPr lang="is-IS" i="1"/>
              <a:t>Samrekstur.</a:t>
            </a:r>
            <a:r>
              <a:rPr lang="is-IS"/>
              <a:t> </a:t>
            </a:r>
          </a:p>
          <a:p>
            <a:r>
              <a:rPr lang="is-IS"/>
              <a:t>Sveitarstjórn getur ákveðið að skólaráð, sbr. 8. gr., og foreldraráð, sbr. 11. gr. laga um leikskóla, starfi sameiginlega í einu ráði. Ákvæði þetta gildir einnig um skóla sem reknir eru á grundvelli 1. mgr. Hinn samrekni skóli starfar að öðru leyti samkvæmt lögum um viðkomandi skólastig.</a:t>
            </a:r>
            <a:br>
              <a:rPr lang="is-IS"/>
            </a:br>
            <a:endParaRPr lang="is-IS"/>
          </a:p>
        </p:txBody>
      </p:sp>
    </p:spTree>
    <p:extLst>
      <p:ext uri="{BB962C8B-B14F-4D97-AF65-F5344CB8AC3E}">
        <p14:creationId xmlns:p14="http://schemas.microsoft.com/office/powerpoint/2010/main" val="620945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a:t>Auðarskóli Sjálfsmat</a:t>
            </a:r>
          </a:p>
        </p:txBody>
      </p:sp>
      <p:pic>
        <p:nvPicPr>
          <p:cNvPr id="4" name="Content Placeholder 3"/>
          <p:cNvPicPr>
            <a:picLocks noGrp="1" noChangeAspect="1"/>
          </p:cNvPicPr>
          <p:nvPr>
            <p:ph idx="1"/>
          </p:nvPr>
        </p:nvPicPr>
        <p:blipFill rotWithShape="1">
          <a:blip r:embed="rId2"/>
          <a:srcRect l="36127" t="44318" r="35300" b="12228"/>
          <a:stretch/>
        </p:blipFill>
        <p:spPr>
          <a:xfrm>
            <a:off x="1261846" y="2192195"/>
            <a:ext cx="4194495" cy="3455271"/>
          </a:xfrm>
          <a:prstGeom prst="rect">
            <a:avLst/>
          </a:prstGeom>
        </p:spPr>
      </p:pic>
      <p:sp>
        <p:nvSpPr>
          <p:cNvPr id="5" name="TextBox 4"/>
          <p:cNvSpPr txBox="1"/>
          <p:nvPr/>
        </p:nvSpPr>
        <p:spPr>
          <a:xfrm>
            <a:off x="5998128" y="2785144"/>
            <a:ext cx="4781725" cy="3139321"/>
          </a:xfrm>
          <a:prstGeom prst="rect">
            <a:avLst/>
          </a:prstGeom>
          <a:noFill/>
        </p:spPr>
        <p:txBody>
          <a:bodyPr wrap="square" rtlCol="0" anchor="t">
            <a:spAutoFit/>
          </a:bodyPr>
          <a:lstStyle/>
          <a:p>
            <a:pPr marL="285750" indent="-285750">
              <a:buFont typeface="Arial" panose="020B0604020202020204" pitchFamily="34" charset="0"/>
              <a:buChar char="•"/>
            </a:pPr>
            <a:r>
              <a:rPr lang="IS-IS"/>
              <a:t>2016-2017 klára það sem ekki kláraðist í fyrra</a:t>
            </a:r>
          </a:p>
          <a:p>
            <a:pPr marL="285750" indent="-285750">
              <a:buFont typeface="Arial" panose="020B0604020202020204" pitchFamily="34" charset="0"/>
              <a:buChar char="•"/>
            </a:pPr>
            <a:r>
              <a:rPr lang="IS-IS"/>
              <a:t>Sjálfsmatið verður endurtekið og gert þriggja ára plan fram í tímann</a:t>
            </a:r>
          </a:p>
          <a:p>
            <a:pPr marL="285750" indent="-285750">
              <a:buFont typeface="Arial" panose="020B0604020202020204" pitchFamily="34" charset="0"/>
              <a:buChar char="•"/>
            </a:pPr>
            <a:r>
              <a:rPr lang="IS-IS"/>
              <a:t>Líðankannanir fyrir nemendur og starfsfólk eru gerðar á hverju ári. Ath mentor og önnur tæki</a:t>
            </a:r>
          </a:p>
          <a:p>
            <a:pPr marL="285750" indent="-285750">
              <a:buFont typeface="Arial" panose="020B0604020202020204" pitchFamily="34" charset="0"/>
              <a:buChar char="•"/>
            </a:pPr>
            <a:r>
              <a:rPr lang="IS-IS"/>
              <a:t>Starfsáætlun skólans endurfarin af starfsfólki</a:t>
            </a:r>
          </a:p>
          <a:p>
            <a:pPr marL="285750" indent="-285750">
              <a:buFont typeface="Arial" panose="020B0604020202020204" pitchFamily="34" charset="0"/>
              <a:buChar char="•"/>
            </a:pPr>
            <a:r>
              <a:rPr lang="IS-IS"/>
              <a:t>Skoðað að bæta við fleiri þáttum í innramat skólans</a:t>
            </a:r>
          </a:p>
          <a:p>
            <a:pPr marL="285750" indent="-285750">
              <a:buFont typeface="Arial" panose="020B0604020202020204" pitchFamily="34" charset="0"/>
              <a:buChar char="•"/>
            </a:pPr>
            <a:endParaRPr lang="is-IS"/>
          </a:p>
          <a:p>
            <a:pPr marL="285750" indent="-285750">
              <a:buFont typeface="Arial" panose="020B0604020202020204" pitchFamily="34" charset="0"/>
              <a:buChar char="•"/>
            </a:pPr>
            <a:endParaRPr lang="is-IS"/>
          </a:p>
        </p:txBody>
      </p:sp>
    </p:spTree>
    <p:extLst>
      <p:ext uri="{BB962C8B-B14F-4D97-AF65-F5344CB8AC3E}">
        <p14:creationId xmlns:p14="http://schemas.microsoft.com/office/powerpoint/2010/main" val="655318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a:t>Starfsáætlun 2016-2017</a:t>
            </a:r>
            <a:br>
              <a:rPr lang="is-IS"/>
            </a:br>
            <a:endParaRPr lang="is-IS"/>
          </a:p>
        </p:txBody>
      </p:sp>
      <p:sp>
        <p:nvSpPr>
          <p:cNvPr id="3" name="Content Placeholder 2"/>
          <p:cNvSpPr>
            <a:spLocks noGrp="1"/>
          </p:cNvSpPr>
          <p:nvPr>
            <p:ph idx="1"/>
          </p:nvPr>
        </p:nvSpPr>
        <p:spPr/>
        <p:txBody>
          <a:bodyPr/>
          <a:lstStyle/>
          <a:p>
            <a:r>
              <a:rPr lang="is-IS">
                <a:hlinkClick r:id="rId2"/>
              </a:rPr>
              <a:t>http://www.audarskoli.is/uploads/6/4/1/9/6419647/starfsáætlun_2015_-_2016.pdf</a:t>
            </a:r>
            <a:endParaRPr lang="is-IS"/>
          </a:p>
          <a:p>
            <a:endParaRPr lang="is-IS"/>
          </a:p>
        </p:txBody>
      </p:sp>
    </p:spTree>
    <p:extLst>
      <p:ext uri="{BB962C8B-B14F-4D97-AF65-F5344CB8AC3E}">
        <p14:creationId xmlns:p14="http://schemas.microsoft.com/office/powerpoint/2010/main" val="2348742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a:t>Trappa</a:t>
            </a:r>
          </a:p>
        </p:txBody>
      </p:sp>
      <p:sp>
        <p:nvSpPr>
          <p:cNvPr id="3" name="Content Placeholder 2"/>
          <p:cNvSpPr>
            <a:spLocks noGrp="1"/>
          </p:cNvSpPr>
          <p:nvPr>
            <p:ph idx="1"/>
          </p:nvPr>
        </p:nvSpPr>
        <p:spPr/>
        <p:txBody>
          <a:bodyPr/>
          <a:lstStyle/>
          <a:p>
            <a:r>
              <a:rPr lang="IS-IS"/>
              <a:t>Börn með málþroskafrávik- falla undir skilgreiningu sjúkratrygginga Íslands</a:t>
            </a:r>
          </a:p>
          <a:p>
            <a:r>
              <a:rPr lang="IS-IS"/>
              <a:t>Samstarf á milli Auðarskóla og Tröppu</a:t>
            </a:r>
          </a:p>
          <a:p>
            <a:pPr lvl="1"/>
            <a:r>
              <a:rPr lang="IS-IS"/>
              <a:t>Skólinn þyrfti að útvega starfsmann </a:t>
            </a:r>
            <a:endParaRPr lang="is-IS"/>
          </a:p>
          <a:p>
            <a:pPr lvl="1"/>
            <a:r>
              <a:rPr lang="IS-IS"/>
              <a:t>Leggja áherslu á að foreldrar kæmu líka í tímana</a:t>
            </a:r>
          </a:p>
          <a:p>
            <a:r>
              <a:rPr lang="IS-IS"/>
              <a:t>Auðarskóli myndi ennþá veita ráðgjöf um vægari frávik</a:t>
            </a:r>
          </a:p>
          <a:p>
            <a:r>
              <a:rPr lang="IS-IS"/>
              <a:t>Opnast möguleikar á annarri þjónustu sem foreldrar geta nálgast</a:t>
            </a:r>
          </a:p>
        </p:txBody>
      </p:sp>
    </p:spTree>
    <p:extLst>
      <p:ext uri="{BB962C8B-B14F-4D97-AF65-F5344CB8AC3E}">
        <p14:creationId xmlns:p14="http://schemas.microsoft.com/office/powerpoint/2010/main" val="160612098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0</TotalTime>
  <Words>650</Words>
  <Application>Microsoft Office PowerPoint</Application>
  <PresentationFormat>Widescreen</PresentationFormat>
  <Paragraphs>45</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Gill Sans MT</vt:lpstr>
      <vt:lpstr>Gallery</vt:lpstr>
      <vt:lpstr>Skólaráð </vt:lpstr>
      <vt:lpstr>Starfsáætlun skólaráðs</vt:lpstr>
      <vt:lpstr>Fulltrúar í skólaráði Auðarskóla 2016-2017  </vt:lpstr>
      <vt:lpstr>Lög um skólaráð</vt:lpstr>
      <vt:lpstr>Foreldraráð.</vt:lpstr>
      <vt:lpstr>Samrekstur leik- og grunnskóla</vt:lpstr>
      <vt:lpstr>Auðarskóli Sjálfsmat</vt:lpstr>
      <vt:lpstr>Starfsáætlun 2016-2017 </vt:lpstr>
      <vt:lpstr>Trappa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Skólaráð </dc:title>
  <cp:lastModifiedBy>Herdís Erna Gunnarsdóttir</cp:lastModifiedBy>
  <cp:revision>2</cp:revision>
  <dcterms:modified xsi:type="dcterms:W3CDTF">2022-09-26T18:17:51Z</dcterms:modified>
</cp:coreProperties>
</file>